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4" r:id="rId1"/>
  </p:sldMasterIdLst>
  <p:sldIdLst>
    <p:sldId id="256" r:id="rId2"/>
    <p:sldId id="257" r:id="rId3"/>
    <p:sldId id="262" r:id="rId4"/>
    <p:sldId id="261" r:id="rId5"/>
    <p:sldId id="264" r:id="rId6"/>
    <p:sldId id="269" r:id="rId7"/>
    <p:sldId id="272" r:id="rId8"/>
    <p:sldId id="274" r:id="rId9"/>
    <p:sldId id="276" r:id="rId10"/>
    <p:sldId id="279" r:id="rId11"/>
    <p:sldId id="283" r:id="rId12"/>
    <p:sldId id="281"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5D01"/>
    <a:srgbClr val="1E1A70"/>
    <a:srgbClr val="213D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96"/>
    <p:restoredTop sz="93541"/>
  </p:normalViewPr>
  <p:slideViewPr>
    <p:cSldViewPr snapToGrid="0" snapToObjects="1">
      <p:cViewPr varScale="1">
        <p:scale>
          <a:sx n="65" d="100"/>
          <a:sy n="65" d="100"/>
        </p:scale>
        <p:origin x="148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1613903" y="699248"/>
            <a:ext cx="5916194"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6E83E03B-6203-9940-9DFE-1B41C12B3256}"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
        <p:nvSpPr>
          <p:cNvPr id="2" name="Title 1"/>
          <p:cNvSpPr>
            <a:spLocks noGrp="1"/>
          </p:cNvSpPr>
          <p:nvPr>
            <p:ph type="ctrTitle"/>
          </p:nvPr>
        </p:nvSpPr>
        <p:spPr>
          <a:xfrm>
            <a:off x="1709569" y="1143000"/>
            <a:ext cx="5724862"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709569" y="2994212"/>
            <a:ext cx="5724862" cy="1007200"/>
          </a:xfrm>
        </p:spPr>
        <p:txBody>
          <a:bodyPr vert="horz" lIns="91440" tIns="45720" rIns="91440" bIns="45720" rtlCol="0">
            <a:normAutofit/>
          </a:bodyPr>
          <a:lstStyle>
            <a:lvl1pPr marL="0" indent="0" algn="ctr" defTabSz="914400" rtl="0" eaLnBrk="1" latinLnBrk="0" hangingPunct="1">
              <a:spcBef>
                <a:spcPts val="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6E83E03B-6203-9940-9DFE-1B41C12B3256}"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1586753" y="645459"/>
            <a:ext cx="5957047" cy="3993776"/>
          </a:xfrm>
          <a:prstGeom prst="rect">
            <a:avLst/>
          </a:prstGeom>
        </p:spPr>
      </p:pic>
      <p:sp>
        <p:nvSpPr>
          <p:cNvPr id="4" name="Date Placeholder 3"/>
          <p:cNvSpPr>
            <a:spLocks noGrp="1"/>
          </p:cNvSpPr>
          <p:nvPr>
            <p:ph type="dt" sz="half" idx="10"/>
          </p:nvPr>
        </p:nvSpPr>
        <p:spPr>
          <a:xfrm>
            <a:off x="457200" y="6324600"/>
            <a:ext cx="2133600" cy="273050"/>
          </a:xfrm>
        </p:spPr>
        <p:txBody>
          <a:bodyPr/>
          <a:lstStyle>
            <a:lvl1pPr>
              <a:defRPr sz="1400">
                <a:solidFill>
                  <a:schemeClr val="tx2">
                    <a:lumMod val="75000"/>
                  </a:schemeClr>
                </a:solidFill>
              </a:defRPr>
            </a:lvl1pPr>
          </a:lstStyle>
          <a:p>
            <a:fld id="{6E83E03B-6203-9940-9DFE-1B41C12B3256}" type="datetimeFigureOut">
              <a:rPr lang="en-US" smtClean="0"/>
              <a:t>8/7/19</a:t>
            </a:fld>
            <a:endParaRPr lang="en-US"/>
          </a:p>
        </p:txBody>
      </p:sp>
      <p:sp>
        <p:nvSpPr>
          <p:cNvPr id="5" name="Footer Placeholder 4"/>
          <p:cNvSpPr>
            <a:spLocks noGrp="1"/>
          </p:cNvSpPr>
          <p:nvPr>
            <p:ph type="ftr" sz="quarter" idx="11"/>
          </p:nvPr>
        </p:nvSpPr>
        <p:spPr>
          <a:xfrm>
            <a:off x="3124200" y="6324600"/>
            <a:ext cx="2895600" cy="273050"/>
          </a:xfrm>
        </p:spPr>
        <p:txBody>
          <a:bodyPr/>
          <a:lstStyle>
            <a:lvl1pPr>
              <a:defRPr sz="1400">
                <a:solidFill>
                  <a:schemeClr val="tx2">
                    <a:lumMod val="75000"/>
                  </a:schemeClr>
                </a:solidFill>
              </a:defRPr>
            </a:lvl1pPr>
          </a:lstStyle>
          <a:p>
            <a:endParaRPr lang="en-US"/>
          </a:p>
        </p:txBody>
      </p:sp>
      <p:sp>
        <p:nvSpPr>
          <p:cNvPr id="6" name="Slide Number Placeholder 5"/>
          <p:cNvSpPr>
            <a:spLocks noGrp="1"/>
          </p:cNvSpPr>
          <p:nvPr>
            <p:ph type="sldNum" sz="quarter" idx="12"/>
          </p:nvPr>
        </p:nvSpPr>
        <p:spPr>
          <a:xfrm>
            <a:off x="6553200" y="6324600"/>
            <a:ext cx="2133600" cy="273050"/>
          </a:xfrm>
        </p:spPr>
        <p:txBody>
          <a:bodyPr/>
          <a:lstStyle>
            <a:lvl1pPr>
              <a:defRPr sz="1400">
                <a:solidFill>
                  <a:schemeClr val="tx2">
                    <a:lumMod val="75000"/>
                  </a:schemeClr>
                </a:solidFill>
              </a:defRPr>
            </a:lvl1pPr>
          </a:lstStyle>
          <a:p>
            <a:fld id="{AD5C71FA-DBA6-4D4D-AF6E-818EC22BF176}" type="slidenum">
              <a:rPr lang="en-US" smtClean="0"/>
              <a:t>‹#›</a:t>
            </a:fld>
            <a:endParaRPr lang="en-US"/>
          </a:p>
        </p:txBody>
      </p:sp>
      <p:sp>
        <p:nvSpPr>
          <p:cNvPr id="2" name="Title 1"/>
          <p:cNvSpPr>
            <a:spLocks noGrp="1"/>
          </p:cNvSpPr>
          <p:nvPr>
            <p:ph type="ctrTitle"/>
          </p:nvPr>
        </p:nvSpPr>
        <p:spPr>
          <a:xfrm>
            <a:off x="524435" y="4953000"/>
            <a:ext cx="8095130"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524435" y="5791200"/>
            <a:ext cx="8095130" cy="507200"/>
          </a:xfrm>
        </p:spPr>
        <p:txBody>
          <a:bodyPr>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1" name="Picture Placeholder 10"/>
          <p:cNvSpPr>
            <a:spLocks noGrp="1"/>
          </p:cNvSpPr>
          <p:nvPr>
            <p:ph type="pic" sz="quarter" idx="13"/>
          </p:nvPr>
        </p:nvSpPr>
        <p:spPr>
          <a:xfrm>
            <a:off x="1764792" y="804672"/>
            <a:ext cx="5638800" cy="3657600"/>
          </a:xfrm>
        </p:spPr>
        <p:txBody>
          <a:bodyPr/>
          <a:lstStyle>
            <a:lvl1pPr>
              <a:buNone/>
              <a:defRPr>
                <a:solidFill>
                  <a:schemeClr val="bg2"/>
                </a:solidFill>
              </a:defRPr>
            </a:lvl1pPr>
          </a:lstStyle>
          <a:p>
            <a:r>
              <a:rPr lang="en-US"/>
              <a:t>Drag picture to placeholder or click icon to add</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0818" y="2514600"/>
            <a:ext cx="8162365"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en-US"/>
              <a:t>Click to edit Master title style</a:t>
            </a:r>
            <a:endParaRPr/>
          </a:p>
        </p:txBody>
      </p:sp>
      <p:sp>
        <p:nvSpPr>
          <p:cNvPr id="3" name="Text Placeholder 2"/>
          <p:cNvSpPr>
            <a:spLocks noGrp="1"/>
          </p:cNvSpPr>
          <p:nvPr>
            <p:ph type="body" idx="1"/>
          </p:nvPr>
        </p:nvSpPr>
        <p:spPr>
          <a:xfrm>
            <a:off x="490818" y="3429000"/>
            <a:ext cx="8162365" cy="701000"/>
          </a:xfrm>
        </p:spPr>
        <p:txBody>
          <a:bodyPr anchor="t" anchorCtr="0">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6E83E03B-6203-9940-9DFE-1B41C12B3256}" type="datetimeFigureOut">
              <a:rPr lang="en-US" smtClean="0"/>
              <a:t>8/7/19</a:t>
            </a:fld>
            <a:endParaRPr lang="en-US"/>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AD5C71FA-DBA6-4D4D-AF6E-818EC22BF17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482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E83E03B-6203-9940-9DFE-1B41C12B3256}"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23900" y="1598613"/>
            <a:ext cx="3773488"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3900" y="2174875"/>
            <a:ext cx="3773488"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645026" y="1598613"/>
            <a:ext cx="3776472"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3776472"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6E83E03B-6203-9940-9DFE-1B41C12B3256}" type="datetimeFigureOut">
              <a:rPr lang="en-US" smtClean="0"/>
              <a:t>8/7/19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E83E03B-6203-9940-9DFE-1B41C12B3256}"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
        <p:nvSpPr>
          <p:cNvPr id="8" name="Content Placeholder 2"/>
          <p:cNvSpPr>
            <a:spLocks noGrp="1"/>
          </p:cNvSpPr>
          <p:nvPr>
            <p:ph sz="half" idx="13"/>
          </p:nvPr>
        </p:nvSpPr>
        <p:spPr>
          <a:xfrm>
            <a:off x="723900" y="3914170"/>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E83E03B-6203-9940-9DFE-1B41C12B3256}"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
        <p:nvSpPr>
          <p:cNvPr id="8"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6E83E03B-6203-9940-9DFE-1B41C12B3256}" type="datetimeFigureOut">
              <a:rPr lang="en-US" smtClean="0"/>
              <a:t>8/7/19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C71FA-DBA6-4D4D-AF6E-818EC22BF176}" type="slidenum">
              <a:rPr lang="en-US" smtClean="0"/>
              <a:t>‹#›</a:t>
            </a:fld>
            <a:endParaRPr lang="en-US"/>
          </a:p>
        </p:txBody>
      </p:sp>
      <p:sp>
        <p:nvSpPr>
          <p:cNvPr id="6" name="Content Placeholder 2"/>
          <p:cNvSpPr>
            <a:spLocks noGrp="1"/>
          </p:cNvSpPr>
          <p:nvPr>
            <p:ph sz="half" idx="1"/>
          </p:nvPr>
        </p:nvSpPr>
        <p:spPr>
          <a:xfrm>
            <a:off x="7239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7239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6E83E03B-6203-9940-9DFE-1B41C12B3256}" type="datetimeFigureOut">
              <a:rPr lang="en-US" smtClean="0"/>
              <a:t>8/7/19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3E03B-6203-9940-9DFE-1B41C12B3256}" type="datetimeFigureOut">
              <a:rPr lang="en-US" smtClean="0"/>
              <a:t>8/7/19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0363" y="1143000"/>
            <a:ext cx="3807662" cy="1341344"/>
          </a:xfrm>
        </p:spPr>
        <p:txBody>
          <a:bodyPr anchor="b"/>
          <a:lstStyle>
            <a:lvl1pPr algn="ctr">
              <a:defRPr sz="4400" b="0"/>
            </a:lvl1pPr>
          </a:lstStyle>
          <a:p>
            <a:r>
              <a:rPr lang="en-US"/>
              <a:t>Click to edit Master title style</a:t>
            </a:r>
            <a:endParaRPr/>
          </a:p>
        </p:txBody>
      </p:sp>
      <p:sp>
        <p:nvSpPr>
          <p:cNvPr id="3" name="Content Placeholder 2"/>
          <p:cNvSpPr>
            <a:spLocks noGrp="1"/>
          </p:cNvSpPr>
          <p:nvPr>
            <p:ph idx="1"/>
          </p:nvPr>
        </p:nvSpPr>
        <p:spPr>
          <a:xfrm>
            <a:off x="4648199" y="605118"/>
            <a:ext cx="3776472" cy="5565495"/>
          </a:xfrm>
        </p:spPr>
        <p:txBody>
          <a:bodyPr>
            <a:normAutofit/>
          </a:bodyPr>
          <a:lstStyle>
            <a:lvl1pPr>
              <a:defRPr sz="2400"/>
            </a:lvl1pPr>
            <a:lvl2pPr>
              <a:defRPr sz="2200"/>
            </a:lvl2pPr>
            <a:lvl3pPr>
              <a:defRPr sz="20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10363" y="2618815"/>
            <a:ext cx="3807662"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83E03B-6203-9940-9DFE-1B41C12B3256}"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E83E03B-6203-9940-9DFE-1B41C12B3256}"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pic>
        <p:nvPicPr>
          <p:cNvPr id="10" name="Picture 9" descr="pictureCaptionBacking.png"/>
          <p:cNvPicPr>
            <a:picLocks noChangeAspect="1"/>
          </p:cNvPicPr>
          <p:nvPr/>
        </p:nvPicPr>
        <p:blipFill>
          <a:blip r:embed="rId2"/>
          <a:srcRect l="52272" t="8889" r="5152" b="16566"/>
          <a:stretch>
            <a:fillRect/>
          </a:stretch>
        </p:blipFill>
        <p:spPr>
          <a:xfrm>
            <a:off x="4594412" y="663388"/>
            <a:ext cx="3893127" cy="5112327"/>
          </a:xfrm>
          <a:prstGeom prst="rect">
            <a:avLst/>
          </a:prstGeom>
        </p:spPr>
      </p:pic>
      <p:sp>
        <p:nvSpPr>
          <p:cNvPr id="11" name="Title 1"/>
          <p:cNvSpPr>
            <a:spLocks noGrp="1"/>
          </p:cNvSpPr>
          <p:nvPr>
            <p:ph type="title"/>
          </p:nvPr>
        </p:nvSpPr>
        <p:spPr>
          <a:xfrm>
            <a:off x="725487" y="1143000"/>
            <a:ext cx="3792537" cy="1341344"/>
          </a:xfrm>
        </p:spPr>
        <p:txBody>
          <a:bodyPr anchor="b"/>
          <a:lstStyle>
            <a:lvl1pPr algn="ctr">
              <a:defRPr sz="4400" b="0"/>
            </a:lvl1pPr>
          </a:lstStyle>
          <a:p>
            <a:r>
              <a:rPr lang="en-US"/>
              <a:t>Click to edit Master title style</a:t>
            </a:r>
            <a:endParaRPr/>
          </a:p>
        </p:txBody>
      </p:sp>
      <p:sp>
        <p:nvSpPr>
          <p:cNvPr id="12" name="Text Placeholder 3"/>
          <p:cNvSpPr>
            <a:spLocks noGrp="1"/>
          </p:cNvSpPr>
          <p:nvPr>
            <p:ph type="body" sz="half" idx="2"/>
          </p:nvPr>
        </p:nvSpPr>
        <p:spPr>
          <a:xfrm>
            <a:off x="725487" y="2618815"/>
            <a:ext cx="3792537"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4829938" y="864971"/>
            <a:ext cx="342207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25487" y="462896"/>
            <a:ext cx="7718425" cy="828021"/>
          </a:xfrm>
        </p:spPr>
        <p:txBody>
          <a:bodyPr/>
          <a:lstStyle/>
          <a:p>
            <a:r>
              <a:rPr lang="en-US"/>
              <a:t>Click to edit Master title style</a:t>
            </a:r>
            <a:endParaRPr/>
          </a:p>
        </p:txBody>
      </p:sp>
      <p:sp>
        <p:nvSpPr>
          <p:cNvPr id="3" name="Vertical Text Placeholder 2"/>
          <p:cNvSpPr>
            <a:spLocks noGrp="1"/>
          </p:cNvSpPr>
          <p:nvPr>
            <p:ph type="body" orient="vert" idx="1"/>
          </p:nvPr>
        </p:nvSpPr>
        <p:spPr>
          <a:xfrm>
            <a:off x="725489" y="1598613"/>
            <a:ext cx="7718424" cy="45720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6E83E03B-6203-9940-9DFE-1B41C12B3256}"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685801"/>
            <a:ext cx="1066800" cy="54848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25488" y="685757"/>
            <a:ext cx="6437312" cy="548222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6E83E03B-6203-9940-9DFE-1B41C12B3256}"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6141" y="314979"/>
            <a:ext cx="7691719" cy="1143000"/>
          </a:xfrm>
          <a:prstGeom prst="rect">
            <a:avLst/>
          </a:prstGeom>
        </p:spPr>
        <p:txBody>
          <a:bodyPr vert="horz" lIns="91440" tIns="45720" rIns="91440" bIns="45720" rtlCol="0" anchor="ctr">
            <a:noAutofit/>
          </a:bodyPr>
          <a:lstStyle/>
          <a:p>
            <a:r>
              <a:t>Click to edit title style</a:t>
            </a:r>
          </a:p>
        </p:txBody>
      </p:sp>
      <p:sp>
        <p:nvSpPr>
          <p:cNvPr id="3" name="Text Placeholder 2"/>
          <p:cNvSpPr>
            <a:spLocks noGrp="1"/>
          </p:cNvSpPr>
          <p:nvPr>
            <p:ph type="body" idx="1"/>
          </p:nvPr>
        </p:nvSpPr>
        <p:spPr>
          <a:xfrm>
            <a:off x="726141" y="1586753"/>
            <a:ext cx="7691719" cy="4571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fld id="{6E83E03B-6203-9940-9DFE-1B41C12B3256}" type="datetimeFigureOut">
              <a:rPr lang="en-US" smtClean="0"/>
              <a:t>8/7/19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fld id="{AD5C71FA-DBA6-4D4D-AF6E-818EC22BF17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Lst>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1946275" indent="-346075"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29076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6pPr>
      <a:lvl7pPr marL="2625725" indent="-344488" algn="l" defTabSz="914400" rtl="0" eaLnBrk="1" latinLnBrk="0" hangingPunct="1">
        <a:spcBef>
          <a:spcPct val="20000"/>
        </a:spcBef>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7pPr>
      <a:lvl8pPr marL="297021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8pPr>
      <a:lvl9pPr marL="3313113" indent="-344488" algn="l" defTabSz="914400" rtl="0" eaLnBrk="1" latinLnBrk="0" hangingPunct="1">
        <a:spcBef>
          <a:spcPct val="20000"/>
        </a:spcBef>
        <a:buSzPct val="90000"/>
        <a:buFont typeface="Wingdings" pitchFamily="2" charset="2"/>
        <a:buChar char="v"/>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7377" y="2425549"/>
            <a:ext cx="5957430" cy="1846961"/>
          </a:xfrm>
        </p:spPr>
        <p:txBody>
          <a:bodyPr/>
          <a:lstStyle/>
          <a:p>
            <a:br>
              <a:rPr lang="en-US" sz="5600" cap="small" dirty="0"/>
            </a:br>
            <a:r>
              <a:rPr lang="en-US" sz="5600" cap="small" dirty="0" err="1"/>
              <a:t>Kfeirian</a:t>
            </a:r>
            <a:r>
              <a:rPr lang="en-US" sz="5600" cap="small" dirty="0"/>
              <a:t> Announcements</a:t>
            </a:r>
          </a:p>
        </p:txBody>
      </p:sp>
      <p:pic>
        <p:nvPicPr>
          <p:cNvPr id="4" name="Picture 3" descr="Kfeirian Reunion Foundation-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821166"/>
            <a:ext cx="1727200" cy="1727200"/>
          </a:xfrm>
          <a:prstGeom prst="rect">
            <a:avLst/>
          </a:prstGeom>
        </p:spPr>
      </p:pic>
    </p:spTree>
    <p:extLst>
      <p:ext uri="{BB962C8B-B14F-4D97-AF65-F5344CB8AC3E}">
        <p14:creationId xmlns:p14="http://schemas.microsoft.com/office/powerpoint/2010/main" val="631157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flipH="1">
            <a:off x="3222885" y="1091693"/>
            <a:ext cx="5921115" cy="1569660"/>
          </a:xfrm>
          <a:prstGeom prst="rect">
            <a:avLst/>
          </a:prstGeom>
          <a:noFill/>
        </p:spPr>
        <p:txBody>
          <a:bodyPr wrap="square" rtlCol="0">
            <a:spAutoFit/>
          </a:bodyPr>
          <a:lstStyle/>
          <a:p>
            <a:r>
              <a:rPr lang="en-US" dirty="0"/>
              <a:t>Valerie Slater retired after 26 years as a Guidance Counselor in Pike County School System. She was also the director of Pike County’s Safe Schools Program. Valerie is married to Paul David Slater. </a:t>
            </a:r>
          </a:p>
          <a:p>
            <a:pPr algn="ctr"/>
            <a:endParaRPr lang="en-US" sz="2400" dirty="0"/>
          </a:p>
        </p:txBody>
      </p:sp>
      <p:pic>
        <p:nvPicPr>
          <p:cNvPr id="7" name="Picture 6" descr="Valerie Slater KR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743" y="960285"/>
            <a:ext cx="2533339" cy="1783286"/>
          </a:xfrm>
          <a:prstGeom prst="rect">
            <a:avLst/>
          </a:prstGeom>
          <a:effectLst>
            <a:glow rad="101600">
              <a:schemeClr val="tx1">
                <a:alpha val="75000"/>
              </a:schemeClr>
            </a:glow>
          </a:effectLst>
        </p:spPr>
      </p:pic>
      <p:sp>
        <p:nvSpPr>
          <p:cNvPr id="8" name="TextBox 7"/>
          <p:cNvSpPr txBox="1"/>
          <p:nvPr/>
        </p:nvSpPr>
        <p:spPr>
          <a:xfrm>
            <a:off x="0" y="-22090"/>
            <a:ext cx="9093790" cy="677108"/>
          </a:xfrm>
          <a:prstGeom prst="rect">
            <a:avLst/>
          </a:prstGeom>
          <a:noFill/>
        </p:spPr>
        <p:txBody>
          <a:bodyPr wrap="square" rtlCol="0">
            <a:spAutoFit/>
          </a:bodyPr>
          <a:lstStyle/>
          <a:p>
            <a:pPr algn="ctr"/>
            <a:r>
              <a:rPr lang="en-US" sz="3800" b="1" dirty="0"/>
              <a:t>Retirements</a:t>
            </a:r>
            <a:endParaRPr lang="en-US" sz="3800" dirty="0"/>
          </a:p>
        </p:txBody>
      </p:sp>
      <p:pic>
        <p:nvPicPr>
          <p:cNvPr id="5" name="Picture 4" descr="Sandy Ruder KR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1330" y="3098028"/>
            <a:ext cx="2973131" cy="1961921"/>
          </a:xfrm>
          <a:prstGeom prst="rect">
            <a:avLst/>
          </a:prstGeom>
          <a:effectLst>
            <a:glow rad="101600">
              <a:schemeClr val="tx1">
                <a:lumMod val="75000"/>
                <a:lumOff val="25000"/>
                <a:alpha val="75000"/>
              </a:schemeClr>
            </a:glow>
          </a:effectLst>
        </p:spPr>
      </p:pic>
      <p:sp>
        <p:nvSpPr>
          <p:cNvPr id="9" name="TextBox 8"/>
          <p:cNvSpPr txBox="1"/>
          <p:nvPr/>
        </p:nvSpPr>
        <p:spPr>
          <a:xfrm>
            <a:off x="609560" y="3077646"/>
            <a:ext cx="4627043" cy="1477328"/>
          </a:xfrm>
          <a:prstGeom prst="rect">
            <a:avLst/>
          </a:prstGeom>
          <a:noFill/>
        </p:spPr>
        <p:txBody>
          <a:bodyPr wrap="square" rtlCol="0">
            <a:spAutoFit/>
          </a:bodyPr>
          <a:lstStyle/>
          <a:p>
            <a:pPr algn="ctr"/>
            <a:r>
              <a:rPr lang="en-US" dirty="0"/>
              <a:t>Sandy </a:t>
            </a:r>
            <a:r>
              <a:rPr lang="en-US" dirty="0" err="1"/>
              <a:t>Mickel</a:t>
            </a:r>
            <a:r>
              <a:rPr lang="en-US" dirty="0"/>
              <a:t> Ruder accepts her "golden diploma" from the Principal and School Board of Henrico County at the graduation ceremony of Hermitage High School class of 2018</a:t>
            </a:r>
            <a:r>
              <a:rPr lang="en-US" i="1" dirty="0"/>
              <a:t>.</a:t>
            </a:r>
          </a:p>
        </p:txBody>
      </p:sp>
      <p:pic>
        <p:nvPicPr>
          <p:cNvPr id="10" name="Content Placeholder 3" descr="Denise Mickel.jpg"/>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89744" y="4711180"/>
            <a:ext cx="1543988" cy="2056311"/>
          </a:xfrm>
          <a:prstGeom prst="rect">
            <a:avLst/>
          </a:prstGeom>
          <a:effectLst>
            <a:glow rad="101600">
              <a:schemeClr val="tx1">
                <a:lumMod val="65000"/>
                <a:lumOff val="35000"/>
                <a:alpha val="75000"/>
              </a:schemeClr>
            </a:glow>
          </a:effectLst>
        </p:spPr>
      </p:pic>
      <p:sp>
        <p:nvSpPr>
          <p:cNvPr id="11" name="TextBox 10"/>
          <p:cNvSpPr txBox="1"/>
          <p:nvPr/>
        </p:nvSpPr>
        <p:spPr>
          <a:xfrm>
            <a:off x="2563318" y="5496624"/>
            <a:ext cx="3447738" cy="1200329"/>
          </a:xfrm>
          <a:prstGeom prst="rect">
            <a:avLst/>
          </a:prstGeom>
          <a:noFill/>
        </p:spPr>
        <p:txBody>
          <a:bodyPr wrap="square" rtlCol="0">
            <a:spAutoFit/>
          </a:bodyPr>
          <a:lstStyle/>
          <a:p>
            <a:r>
              <a:rPr lang="en-US" dirty="0"/>
              <a:t>After 39+ years working across three Federal Reserve Bank (FRB) Offices, Denise Mickel Russell has retired!  </a:t>
            </a:r>
          </a:p>
        </p:txBody>
      </p:sp>
    </p:spTree>
    <p:extLst>
      <p:ext uri="{BB962C8B-B14F-4D97-AF65-F5344CB8AC3E}">
        <p14:creationId xmlns:p14="http://schemas.microsoft.com/office/powerpoint/2010/main" val="1651379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313872"/>
            <a:ext cx="9144000" cy="1815882"/>
          </a:xfrm>
          <a:prstGeom prst="rect">
            <a:avLst/>
          </a:prstGeom>
        </p:spPr>
        <p:txBody>
          <a:bodyPr wrap="square">
            <a:spAutoFit/>
          </a:bodyPr>
          <a:lstStyle/>
          <a:p>
            <a:pPr algn="ctr"/>
            <a:r>
              <a:rPr lang="en-US" sz="2800" dirty="0"/>
              <a:t>Larry and Cheryl </a:t>
            </a:r>
            <a:r>
              <a:rPr lang="en-US" sz="2800" dirty="0" err="1"/>
              <a:t>Tweel</a:t>
            </a:r>
            <a:r>
              <a:rPr lang="en-US" sz="2800" dirty="0"/>
              <a:t> recently created an endowment through the Big Green Scholarship Foundation, the fundraising arm of Marshall athletics specifically for the men's basketball program.</a:t>
            </a:r>
          </a:p>
        </p:txBody>
      </p:sp>
      <p:pic>
        <p:nvPicPr>
          <p:cNvPr id="5" name="Picture 4" descr="Tweel KR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3613" y="1074404"/>
            <a:ext cx="4561382" cy="3037043"/>
          </a:xfrm>
          <a:prstGeom prst="rect">
            <a:avLst/>
          </a:prstGeom>
          <a:effectLst>
            <a:glow rad="101600">
              <a:srgbClr val="0C5D01">
                <a:alpha val="75000"/>
              </a:srgbClr>
            </a:glow>
          </a:effectLst>
        </p:spPr>
      </p:pic>
      <p:sp>
        <p:nvSpPr>
          <p:cNvPr id="2" name="TextBox 1"/>
          <p:cNvSpPr txBox="1"/>
          <p:nvPr/>
        </p:nvSpPr>
        <p:spPr>
          <a:xfrm>
            <a:off x="2788171" y="194872"/>
            <a:ext cx="4047344" cy="677108"/>
          </a:xfrm>
          <a:prstGeom prst="rect">
            <a:avLst/>
          </a:prstGeom>
          <a:noFill/>
        </p:spPr>
        <p:txBody>
          <a:bodyPr wrap="square" rtlCol="0">
            <a:spAutoFit/>
          </a:bodyPr>
          <a:lstStyle/>
          <a:p>
            <a:r>
              <a:rPr lang="en-US" sz="3800" b="1" dirty="0"/>
              <a:t>Achievements</a:t>
            </a:r>
          </a:p>
        </p:txBody>
      </p:sp>
    </p:spTree>
    <p:extLst>
      <p:ext uri="{BB962C8B-B14F-4D97-AF65-F5344CB8AC3E}">
        <p14:creationId xmlns:p14="http://schemas.microsoft.com/office/powerpoint/2010/main" val="4180037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13000" y="2133600"/>
            <a:ext cx="2603500" cy="369332"/>
          </a:xfrm>
          <a:prstGeom prst="rect">
            <a:avLst/>
          </a:prstGeom>
          <a:noFill/>
        </p:spPr>
        <p:txBody>
          <a:bodyPr wrap="square" rtlCol="0">
            <a:spAutoFit/>
          </a:bodyPr>
          <a:lstStyle/>
          <a:p>
            <a:r>
              <a:rPr lang="en-US" dirty="0"/>
              <a:t> </a:t>
            </a:r>
          </a:p>
        </p:txBody>
      </p:sp>
      <p:pic>
        <p:nvPicPr>
          <p:cNvPr id="2" name="Picture 1" descr="Abe Sa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1326" y="107723"/>
            <a:ext cx="3430433" cy="2334110"/>
          </a:xfrm>
          <a:prstGeom prst="rect">
            <a:avLst/>
          </a:prstGeom>
          <a:effectLst>
            <a:glow rad="101600">
              <a:schemeClr val="accent3">
                <a:lumMod val="50000"/>
                <a:alpha val="75000"/>
              </a:schemeClr>
            </a:glow>
          </a:effectLst>
        </p:spPr>
      </p:pic>
      <p:sp>
        <p:nvSpPr>
          <p:cNvPr id="3" name="Title 2"/>
          <p:cNvSpPr>
            <a:spLocks noGrp="1"/>
          </p:cNvSpPr>
          <p:nvPr>
            <p:ph type="title"/>
          </p:nvPr>
        </p:nvSpPr>
        <p:spPr>
          <a:xfrm>
            <a:off x="261865" y="779489"/>
            <a:ext cx="4543359" cy="2262948"/>
          </a:xfrm>
        </p:spPr>
        <p:txBody>
          <a:bodyPr/>
          <a:lstStyle/>
          <a:p>
            <a:pPr algn="l"/>
            <a:r>
              <a:rPr lang="en-US" sz="2400" dirty="0"/>
              <a:t>Abe Saad Recognized in the Herald Dispatch for his love for history. Judicial system propelled his path to becoming a successful attorney.</a:t>
            </a:r>
          </a:p>
        </p:txBody>
      </p:sp>
      <p:sp>
        <p:nvSpPr>
          <p:cNvPr id="5" name="TextBox 4"/>
          <p:cNvSpPr txBox="1"/>
          <p:nvPr/>
        </p:nvSpPr>
        <p:spPr>
          <a:xfrm>
            <a:off x="3175000" y="5549900"/>
            <a:ext cx="774700" cy="369332"/>
          </a:xfrm>
          <a:prstGeom prst="rect">
            <a:avLst/>
          </a:prstGeom>
          <a:noFill/>
        </p:spPr>
        <p:txBody>
          <a:bodyPr wrap="square" rtlCol="0">
            <a:spAutoFit/>
          </a:bodyPr>
          <a:lstStyle/>
          <a:p>
            <a:r>
              <a:rPr lang="en-US" dirty="0"/>
              <a:t> </a:t>
            </a:r>
          </a:p>
        </p:txBody>
      </p:sp>
      <p:sp>
        <p:nvSpPr>
          <p:cNvPr id="7" name="Rectangle 6"/>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ARTICLE.</a:t>
            </a:r>
          </a:p>
        </p:txBody>
      </p:sp>
      <p:pic>
        <p:nvPicPr>
          <p:cNvPr id="8" name="Picture 7" descr="Christina Saad McNeel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120" y="3276490"/>
            <a:ext cx="3791760" cy="2642742"/>
          </a:xfrm>
          <a:prstGeom prst="rect">
            <a:avLst/>
          </a:prstGeom>
          <a:effectLst>
            <a:glow rad="101600">
              <a:srgbClr val="3366FF">
                <a:alpha val="75000"/>
              </a:srgbClr>
            </a:glow>
          </a:effectLst>
        </p:spPr>
      </p:pic>
      <p:sp>
        <p:nvSpPr>
          <p:cNvPr id="4" name="TextBox 3"/>
          <p:cNvSpPr txBox="1"/>
          <p:nvPr/>
        </p:nvSpPr>
        <p:spPr>
          <a:xfrm>
            <a:off x="4805224" y="3358603"/>
            <a:ext cx="3795259" cy="2677656"/>
          </a:xfrm>
          <a:prstGeom prst="rect">
            <a:avLst/>
          </a:prstGeom>
          <a:noFill/>
        </p:spPr>
        <p:txBody>
          <a:bodyPr wrap="square" rtlCol="0">
            <a:spAutoFit/>
          </a:bodyPr>
          <a:lstStyle/>
          <a:p>
            <a:r>
              <a:rPr lang="en-US" sz="2400" dirty="0"/>
              <a:t>Christina Saad McNeely  Volunteer of the Year award during the United Way of the River Cities' annual Celebration of Excellence on Thursday, March 29, 2018.</a:t>
            </a:r>
          </a:p>
        </p:txBody>
      </p:sp>
      <p:sp>
        <p:nvSpPr>
          <p:cNvPr id="9" name="TextBox 8"/>
          <p:cNvSpPr txBox="1"/>
          <p:nvPr/>
        </p:nvSpPr>
        <p:spPr>
          <a:xfrm>
            <a:off x="863518" y="152473"/>
            <a:ext cx="4047344" cy="677108"/>
          </a:xfrm>
          <a:prstGeom prst="rect">
            <a:avLst/>
          </a:prstGeom>
          <a:noFill/>
        </p:spPr>
        <p:txBody>
          <a:bodyPr wrap="square" rtlCol="0">
            <a:spAutoFit/>
          </a:bodyPr>
          <a:lstStyle/>
          <a:p>
            <a:r>
              <a:rPr lang="en-US" sz="3800" b="1" dirty="0"/>
              <a:t>Achievements</a:t>
            </a:r>
          </a:p>
        </p:txBody>
      </p:sp>
    </p:spTree>
    <p:extLst>
      <p:ext uri="{BB962C8B-B14F-4D97-AF65-F5344CB8AC3E}">
        <p14:creationId xmlns:p14="http://schemas.microsoft.com/office/powerpoint/2010/main" val="773153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57207" y="1781354"/>
            <a:ext cx="4377128" cy="2031325"/>
          </a:xfrm>
          <a:prstGeom prst="rect">
            <a:avLst/>
          </a:prstGeom>
        </p:spPr>
        <p:txBody>
          <a:bodyPr wrap="square">
            <a:spAutoFit/>
          </a:bodyPr>
          <a:lstStyle/>
          <a:p>
            <a:r>
              <a:rPr lang="en-US" dirty="0"/>
              <a:t>In honor of its 80th anniversary, Jim's Steak and Spaghetti House will held a public celebration on Saturday, June 9.  "The fact that we're still here speaks volumes about the commitment of our customers," general manager Jimmie </a:t>
            </a:r>
            <a:r>
              <a:rPr lang="en-US" dirty="0" err="1"/>
              <a:t>Tweel</a:t>
            </a:r>
            <a:r>
              <a:rPr lang="en-US" dirty="0"/>
              <a:t> Carder said. </a:t>
            </a:r>
          </a:p>
        </p:txBody>
      </p:sp>
      <p:sp>
        <p:nvSpPr>
          <p:cNvPr id="5" name="Rectangle 4"/>
          <p:cNvSpPr/>
          <p:nvPr/>
        </p:nvSpPr>
        <p:spPr>
          <a:xfrm>
            <a:off x="4047344" y="827247"/>
            <a:ext cx="4272198" cy="954107"/>
          </a:xfrm>
          <a:prstGeom prst="rect">
            <a:avLst/>
          </a:prstGeom>
        </p:spPr>
        <p:txBody>
          <a:bodyPr wrap="square">
            <a:spAutoFit/>
          </a:bodyPr>
          <a:lstStyle/>
          <a:p>
            <a:pPr algn="ctr"/>
            <a:r>
              <a:rPr lang="en-US" sz="2800" b="1" dirty="0"/>
              <a:t>Jim's Restaurant Celebrates 80 Years</a:t>
            </a:r>
            <a:endParaRPr lang="en-US" sz="2800" dirty="0"/>
          </a:p>
        </p:txBody>
      </p:sp>
      <p:pic>
        <p:nvPicPr>
          <p:cNvPr id="7" name="Picture 6" descr="Jim's Restauran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0" y="1240785"/>
            <a:ext cx="3764186" cy="2509458"/>
          </a:xfrm>
          <a:prstGeom prst="rect">
            <a:avLst/>
          </a:prstGeom>
          <a:effectLst>
            <a:glow rad="101600">
              <a:srgbClr val="213D22">
                <a:alpha val="75000"/>
              </a:srgbClr>
            </a:glow>
          </a:effectLst>
        </p:spPr>
      </p:pic>
      <p:sp>
        <p:nvSpPr>
          <p:cNvPr id="6" name="TextBox 5"/>
          <p:cNvSpPr txBox="1"/>
          <p:nvPr/>
        </p:nvSpPr>
        <p:spPr>
          <a:xfrm>
            <a:off x="2932161" y="15389"/>
            <a:ext cx="4047344" cy="677108"/>
          </a:xfrm>
          <a:prstGeom prst="rect">
            <a:avLst/>
          </a:prstGeom>
          <a:noFill/>
        </p:spPr>
        <p:txBody>
          <a:bodyPr wrap="square" rtlCol="0">
            <a:spAutoFit/>
          </a:bodyPr>
          <a:lstStyle/>
          <a:p>
            <a:r>
              <a:rPr lang="en-US" sz="3800" b="1" dirty="0"/>
              <a:t>Achievements</a:t>
            </a:r>
          </a:p>
        </p:txBody>
      </p:sp>
      <p:pic>
        <p:nvPicPr>
          <p:cNvPr id="8" name="Picture 7" descr="Julian Sa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1120" y="4137349"/>
            <a:ext cx="2891134" cy="2198217"/>
          </a:xfrm>
          <a:prstGeom prst="rect">
            <a:avLst/>
          </a:prstGeom>
          <a:effectLst>
            <a:glow rad="101600">
              <a:schemeClr val="tx1">
                <a:alpha val="75000"/>
              </a:schemeClr>
            </a:glow>
          </a:effectLst>
        </p:spPr>
      </p:pic>
      <p:sp>
        <p:nvSpPr>
          <p:cNvPr id="9" name="TextBox 8"/>
          <p:cNvSpPr txBox="1"/>
          <p:nvPr/>
        </p:nvSpPr>
        <p:spPr>
          <a:xfrm>
            <a:off x="388090" y="4704350"/>
            <a:ext cx="4136870" cy="1631216"/>
          </a:xfrm>
          <a:prstGeom prst="rect">
            <a:avLst/>
          </a:prstGeom>
          <a:noFill/>
        </p:spPr>
        <p:txBody>
          <a:bodyPr wrap="square" rtlCol="0">
            <a:spAutoFit/>
          </a:bodyPr>
          <a:lstStyle/>
          <a:p>
            <a:pPr algn="ctr"/>
            <a:r>
              <a:rPr lang="en-US" sz="2500" b="1" dirty="0"/>
              <a:t>Huntington chamber selects Julian </a:t>
            </a:r>
            <a:r>
              <a:rPr lang="en-US" sz="2500" b="1" dirty="0" err="1"/>
              <a:t>Saad</a:t>
            </a:r>
            <a:r>
              <a:rPr lang="en-US" sz="2500" b="1" dirty="0"/>
              <a:t> for top volunteer award</a:t>
            </a:r>
            <a:endParaRPr lang="en-US" sz="2500" dirty="0"/>
          </a:p>
          <a:p>
            <a:pPr algn="ctr"/>
            <a:endParaRPr lang="en-US" sz="2500" dirty="0"/>
          </a:p>
        </p:txBody>
      </p:sp>
      <p:sp>
        <p:nvSpPr>
          <p:cNvPr id="10" name="Rectangle 9"/>
          <p:cNvSpPr/>
          <p:nvPr/>
        </p:nvSpPr>
        <p:spPr>
          <a:xfrm>
            <a:off x="0" y="6273225"/>
            <a:ext cx="8999974" cy="584775"/>
          </a:xfrm>
          <a:prstGeom prst="rect">
            <a:avLst/>
          </a:prstGeom>
        </p:spPr>
        <p:txBody>
          <a:bodyPr wrap="square">
            <a:spAutoFit/>
          </a:bodyPr>
          <a:lstStyle/>
          <a:p>
            <a:endParaRPr lang="en-US" sz="1600" dirty="0"/>
          </a:p>
          <a:p>
            <a:pPr algn="ctr"/>
            <a:r>
              <a:rPr lang="en-US" sz="1600" dirty="0"/>
              <a:t>GO TO KFEIR.COM UNDER FAMILY NEWS TO READ FULL ARTICLE.</a:t>
            </a:r>
          </a:p>
        </p:txBody>
      </p:sp>
    </p:spTree>
    <p:extLst>
      <p:ext uri="{BB962C8B-B14F-4D97-AF65-F5344CB8AC3E}">
        <p14:creationId xmlns:p14="http://schemas.microsoft.com/office/powerpoint/2010/main" val="3967959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143000"/>
          </a:xfrm>
        </p:spPr>
        <p:txBody>
          <a:bodyPr/>
          <a:lstStyle/>
          <a:p>
            <a:r>
              <a:rPr lang="en-US" sz="3800" b="1" cap="small" dirty="0"/>
              <a:t>Graduations</a:t>
            </a:r>
          </a:p>
        </p:txBody>
      </p:sp>
      <p:pic>
        <p:nvPicPr>
          <p:cNvPr id="3" name="Picture 2" descr="C:\Users\mabrah06\AppData\Local\Microsoft\Windows\Temporary Internet Files\Content.Outlook\EYMPKD9B\IMG_132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80767" y="2266149"/>
            <a:ext cx="2885440" cy="2164080"/>
          </a:xfrm>
          <a:prstGeom prst="rect">
            <a:avLst/>
          </a:prstGeom>
          <a:noFill/>
          <a:ln>
            <a:noFill/>
          </a:ln>
          <a:effectLst>
            <a:glow rad="101600">
              <a:schemeClr val="accent2">
                <a:lumMod val="75000"/>
                <a:alpha val="75000"/>
              </a:schemeClr>
            </a:glow>
          </a:effectLst>
        </p:spPr>
      </p:pic>
      <p:sp>
        <p:nvSpPr>
          <p:cNvPr id="5" name="Rectangle 4"/>
          <p:cNvSpPr/>
          <p:nvPr/>
        </p:nvSpPr>
        <p:spPr>
          <a:xfrm>
            <a:off x="3477719" y="1601428"/>
            <a:ext cx="5036695" cy="4093428"/>
          </a:xfrm>
          <a:prstGeom prst="rect">
            <a:avLst/>
          </a:prstGeom>
        </p:spPr>
        <p:txBody>
          <a:bodyPr wrap="square">
            <a:spAutoFit/>
          </a:bodyPr>
          <a:lstStyle/>
          <a:p>
            <a:r>
              <a:rPr lang="en-US" sz="2000" b="1" dirty="0"/>
              <a:t>Michael Raymond Abraham</a:t>
            </a:r>
            <a:r>
              <a:rPr lang="en-US" sz="2000" dirty="0"/>
              <a:t> is the son of Mike and Nora Abraham of Saint Johns, Florida and the grandson of Raymond Abraham and the late Mary Abraham of Huntington, WV.  Michael’s great grandfather Mike Abraham of Williamson, WV has been noted in historical Kfeirian documents as participating in and being master of ceremonies for many of our early reunions.</a:t>
            </a:r>
          </a:p>
          <a:p>
            <a:endParaRPr lang="en-US" sz="2000" dirty="0"/>
          </a:p>
          <a:p>
            <a:r>
              <a:rPr lang="en-US" sz="2000" dirty="0"/>
              <a:t>He is a 2018 graduate of Creekside High School in Saint Johns, Florida.</a:t>
            </a:r>
          </a:p>
        </p:txBody>
      </p:sp>
      <p:sp>
        <p:nvSpPr>
          <p:cNvPr id="6" name="Rectangle 5"/>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STORY</a:t>
            </a:r>
          </a:p>
        </p:txBody>
      </p:sp>
    </p:spTree>
    <p:extLst>
      <p:ext uri="{BB962C8B-B14F-4D97-AF65-F5344CB8AC3E}">
        <p14:creationId xmlns:p14="http://schemas.microsoft.com/office/powerpoint/2010/main" val="4263037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emence Thabet Basset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991" y="1721888"/>
            <a:ext cx="1651000" cy="1955800"/>
          </a:xfrm>
          <a:prstGeom prst="rect">
            <a:avLst/>
          </a:prstGeom>
          <a:effectLst>
            <a:glow rad="101600">
              <a:srgbClr val="1E1A70">
                <a:alpha val="75000"/>
              </a:srgbClr>
            </a:glow>
          </a:effectLst>
        </p:spPr>
      </p:pic>
      <p:sp>
        <p:nvSpPr>
          <p:cNvPr id="4" name="TextBox 3"/>
          <p:cNvSpPr txBox="1"/>
          <p:nvPr/>
        </p:nvSpPr>
        <p:spPr>
          <a:xfrm>
            <a:off x="2374790" y="1430919"/>
            <a:ext cx="6124634" cy="2062103"/>
          </a:xfrm>
          <a:prstGeom prst="rect">
            <a:avLst/>
          </a:prstGeom>
          <a:noFill/>
        </p:spPr>
        <p:txBody>
          <a:bodyPr wrap="square" rtlCol="0">
            <a:spAutoFit/>
          </a:bodyPr>
          <a:lstStyle/>
          <a:p>
            <a:pPr algn="ctr"/>
            <a:r>
              <a:rPr lang="en-US" sz="2000" b="1" dirty="0" err="1"/>
              <a:t>Clemence</a:t>
            </a:r>
            <a:r>
              <a:rPr lang="en-US" sz="2000" b="1" dirty="0"/>
              <a:t> “Cle” Thabet Bassett</a:t>
            </a:r>
            <a:r>
              <a:rPr lang="en-US" sz="2000" dirty="0"/>
              <a:t>, </a:t>
            </a:r>
            <a:r>
              <a:rPr lang="en-US" dirty="0"/>
              <a:t>age 91 of Blissfield, passed away Tuesday, September 19, 2017, at home with her family. She was born March 4, 1926, in Kfeir, Lebanon to </a:t>
            </a:r>
            <a:r>
              <a:rPr lang="en-US" dirty="0" err="1"/>
              <a:t>Toufic</a:t>
            </a:r>
            <a:r>
              <a:rPr lang="en-US" dirty="0"/>
              <a:t> and </a:t>
            </a:r>
            <a:r>
              <a:rPr lang="en-US" dirty="0" err="1"/>
              <a:t>Rasmia</a:t>
            </a:r>
            <a:r>
              <a:rPr lang="en-US" dirty="0"/>
              <a:t> (</a:t>
            </a:r>
            <a:r>
              <a:rPr lang="en-US" dirty="0" err="1"/>
              <a:t>Lowen</a:t>
            </a:r>
            <a:r>
              <a:rPr lang="en-US" dirty="0"/>
              <a:t>) Thabet. </a:t>
            </a:r>
            <a:r>
              <a:rPr lang="en-US" dirty="0" err="1"/>
              <a:t>Clemence</a:t>
            </a:r>
            <a:r>
              <a:rPr lang="en-US" dirty="0"/>
              <a:t> graduated from South Charleston High School in 1944. She married Farris Bassett on October 15, 1946, and they celebrated over 50 years together before his death. </a:t>
            </a:r>
          </a:p>
        </p:txBody>
      </p:sp>
      <p:sp>
        <p:nvSpPr>
          <p:cNvPr id="5" name="Title 1"/>
          <p:cNvSpPr>
            <a:spLocks noGrp="1"/>
          </p:cNvSpPr>
          <p:nvPr>
            <p:ph type="title"/>
          </p:nvPr>
        </p:nvSpPr>
        <p:spPr>
          <a:xfrm>
            <a:off x="0" y="0"/>
            <a:ext cx="9144000" cy="1143000"/>
          </a:xfrm>
        </p:spPr>
        <p:txBody>
          <a:bodyPr/>
          <a:lstStyle/>
          <a:p>
            <a:r>
              <a:rPr lang="en-US" sz="3800" b="1" cap="small" dirty="0"/>
              <a:t>Obituaries</a:t>
            </a:r>
          </a:p>
        </p:txBody>
      </p:sp>
      <p:pic>
        <p:nvPicPr>
          <p:cNvPr id="6" name="Picture 5" descr="Rosalie Russo Geor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8553" y="3778837"/>
            <a:ext cx="1676400" cy="2273300"/>
          </a:xfrm>
          <a:prstGeom prst="rect">
            <a:avLst/>
          </a:prstGeom>
          <a:effectLst>
            <a:glow rad="101600">
              <a:schemeClr val="accent5">
                <a:lumMod val="75000"/>
                <a:alpha val="75000"/>
              </a:schemeClr>
            </a:glow>
          </a:effectLst>
        </p:spPr>
      </p:pic>
      <p:sp>
        <p:nvSpPr>
          <p:cNvPr id="7" name="TextBox 6"/>
          <p:cNvSpPr txBox="1"/>
          <p:nvPr/>
        </p:nvSpPr>
        <p:spPr>
          <a:xfrm>
            <a:off x="1260491" y="4462859"/>
            <a:ext cx="3747541" cy="954107"/>
          </a:xfrm>
          <a:prstGeom prst="rect">
            <a:avLst/>
          </a:prstGeom>
          <a:noFill/>
        </p:spPr>
        <p:txBody>
          <a:bodyPr wrap="square" rtlCol="0">
            <a:spAutoFit/>
          </a:bodyPr>
          <a:lstStyle/>
          <a:p>
            <a:r>
              <a:rPr lang="en-US" sz="2000" b="1" dirty="0"/>
              <a:t>Rosalie Russo George</a:t>
            </a:r>
            <a:r>
              <a:rPr lang="en-US" dirty="0"/>
              <a:t>, 92, of Huntington, died Friday, October 27, 2017, at Midland Meadows. </a:t>
            </a:r>
          </a:p>
        </p:txBody>
      </p:sp>
      <p:sp>
        <p:nvSpPr>
          <p:cNvPr id="8" name="Rectangle 7"/>
          <p:cNvSpPr/>
          <p:nvPr/>
        </p:nvSpPr>
        <p:spPr>
          <a:xfrm>
            <a:off x="0" y="620937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Tree>
    <p:extLst>
      <p:ext uri="{BB962C8B-B14F-4D97-AF65-F5344CB8AC3E}">
        <p14:creationId xmlns:p14="http://schemas.microsoft.com/office/powerpoint/2010/main" val="77823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y Catherine Thabet (Donley) Huss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338" y="1353066"/>
            <a:ext cx="2380417" cy="2380417"/>
          </a:xfrm>
          <a:prstGeom prst="rect">
            <a:avLst/>
          </a:prstGeom>
          <a:effectLst>
            <a:glow rad="101600">
              <a:schemeClr val="tx1">
                <a:lumMod val="75000"/>
                <a:lumOff val="25000"/>
                <a:alpha val="75000"/>
              </a:schemeClr>
            </a:glow>
          </a:effectLst>
        </p:spPr>
      </p:pic>
      <p:sp>
        <p:nvSpPr>
          <p:cNvPr id="3" name="Rectangle 2"/>
          <p:cNvSpPr/>
          <p:nvPr/>
        </p:nvSpPr>
        <p:spPr>
          <a:xfrm>
            <a:off x="3117954" y="1353066"/>
            <a:ext cx="5711252" cy="2339102"/>
          </a:xfrm>
          <a:prstGeom prst="rect">
            <a:avLst/>
          </a:prstGeom>
        </p:spPr>
        <p:txBody>
          <a:bodyPr wrap="square">
            <a:spAutoFit/>
          </a:bodyPr>
          <a:lstStyle/>
          <a:p>
            <a:r>
              <a:rPr lang="en-US" sz="2000" b="1" dirty="0"/>
              <a:t>Mary Catherine </a:t>
            </a:r>
            <a:r>
              <a:rPr lang="en-US" sz="2000" b="1" dirty="0" err="1"/>
              <a:t>Thabet</a:t>
            </a:r>
            <a:r>
              <a:rPr lang="en-US" sz="2000" b="1" dirty="0"/>
              <a:t> (Donley) </a:t>
            </a:r>
            <a:r>
              <a:rPr lang="en-US" sz="2000" b="1" dirty="0" err="1"/>
              <a:t>Husson</a:t>
            </a:r>
            <a:r>
              <a:rPr lang="en-US" sz="2000" b="1" dirty="0"/>
              <a:t> </a:t>
            </a:r>
            <a:r>
              <a:rPr lang="en-US" dirty="0"/>
              <a:t>passed away December 6, 2017.  Dearest mother of Kevin (Monica) Donley, Colleen Donley, James (</a:t>
            </a:r>
            <a:r>
              <a:rPr lang="en-US" dirty="0" err="1"/>
              <a:t>Ivana</a:t>
            </a:r>
            <a:r>
              <a:rPr lang="en-US" dirty="0"/>
              <a:t>) Donley, and Richard (Carolyn) Donley.  Loving grandma of Ryan, Emily, Sydney, Allison, Shannon, Duncan, Dylan, Brandon, Kenzie, and Samantha. </a:t>
            </a:r>
          </a:p>
          <a:p>
            <a:r>
              <a:rPr lang="en-US" dirty="0"/>
              <a:t>Note: Mary attended the 85th reunion in Charleston, WV.</a:t>
            </a:r>
          </a:p>
        </p:txBody>
      </p:sp>
      <p:sp>
        <p:nvSpPr>
          <p:cNvPr id="6" name="Title 1"/>
          <p:cNvSpPr>
            <a:spLocks noGrp="1"/>
          </p:cNvSpPr>
          <p:nvPr>
            <p:ph type="title"/>
          </p:nvPr>
        </p:nvSpPr>
        <p:spPr>
          <a:xfrm>
            <a:off x="0" y="0"/>
            <a:ext cx="9144000" cy="1143000"/>
          </a:xfrm>
        </p:spPr>
        <p:txBody>
          <a:bodyPr/>
          <a:lstStyle/>
          <a:p>
            <a:r>
              <a:rPr lang="en-US" sz="3800" b="1" cap="small" dirty="0"/>
              <a:t>Obituaries</a:t>
            </a:r>
          </a:p>
        </p:txBody>
      </p:sp>
      <p:pic>
        <p:nvPicPr>
          <p:cNvPr id="7" name="Picture 6" descr="Yvonne Susan Lowen Gigliott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3817" y="3847344"/>
            <a:ext cx="1746354" cy="2264626"/>
          </a:xfrm>
          <a:prstGeom prst="rect">
            <a:avLst/>
          </a:prstGeom>
          <a:effectLst>
            <a:glow rad="101600">
              <a:schemeClr val="accent2">
                <a:lumMod val="75000"/>
                <a:alpha val="75000"/>
              </a:schemeClr>
            </a:glow>
          </a:effectLst>
        </p:spPr>
      </p:pic>
      <p:sp>
        <p:nvSpPr>
          <p:cNvPr id="4" name="TextBox 3"/>
          <p:cNvSpPr txBox="1"/>
          <p:nvPr/>
        </p:nvSpPr>
        <p:spPr>
          <a:xfrm>
            <a:off x="569627" y="4424531"/>
            <a:ext cx="4527029" cy="1508105"/>
          </a:xfrm>
          <a:prstGeom prst="rect">
            <a:avLst/>
          </a:prstGeom>
          <a:noFill/>
        </p:spPr>
        <p:txBody>
          <a:bodyPr wrap="square" rtlCol="0">
            <a:spAutoFit/>
          </a:bodyPr>
          <a:lstStyle/>
          <a:p>
            <a:r>
              <a:rPr lang="en-US" sz="2000" b="1" dirty="0"/>
              <a:t>Yvonne Susan </a:t>
            </a:r>
            <a:r>
              <a:rPr lang="en-US" sz="2000" b="1" dirty="0" err="1"/>
              <a:t>Lowen</a:t>
            </a:r>
            <a:r>
              <a:rPr lang="en-US" sz="2000" b="1" dirty="0"/>
              <a:t> </a:t>
            </a:r>
            <a:r>
              <a:rPr lang="en-US" sz="2000" b="1" dirty="0" err="1"/>
              <a:t>Gigliotti</a:t>
            </a:r>
            <a:r>
              <a:rPr lang="en-US" b="1" dirty="0"/>
              <a:t> </a:t>
            </a:r>
            <a:r>
              <a:rPr lang="en-US" dirty="0"/>
              <a:t>died December 20, 2017, at Beaumont Hospital in Royal Oak. She was 70 years old. Yvonne was born November 28, 1947, in Charleston, West Virginia.</a:t>
            </a:r>
          </a:p>
        </p:txBody>
      </p:sp>
      <p:sp>
        <p:nvSpPr>
          <p:cNvPr id="8" name="Rectangle 7"/>
          <p:cNvSpPr/>
          <p:nvPr/>
        </p:nvSpPr>
        <p:spPr>
          <a:xfrm>
            <a:off x="-170768" y="6259558"/>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Tree>
    <p:extLst>
      <p:ext uri="{BB962C8B-B14F-4D97-AF65-F5344CB8AC3E}">
        <p14:creationId xmlns:p14="http://schemas.microsoft.com/office/powerpoint/2010/main" val="2797590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via A. Rah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587" y="724947"/>
            <a:ext cx="1790700" cy="3111500"/>
          </a:xfrm>
          <a:prstGeom prst="rect">
            <a:avLst/>
          </a:prstGeom>
        </p:spPr>
      </p:pic>
      <p:sp>
        <p:nvSpPr>
          <p:cNvPr id="4" name="Rectangle 3"/>
          <p:cNvSpPr/>
          <p:nvPr/>
        </p:nvSpPr>
        <p:spPr>
          <a:xfrm>
            <a:off x="3057993" y="1803644"/>
            <a:ext cx="5216577" cy="954107"/>
          </a:xfrm>
          <a:prstGeom prst="rect">
            <a:avLst/>
          </a:prstGeom>
        </p:spPr>
        <p:txBody>
          <a:bodyPr wrap="square">
            <a:spAutoFit/>
          </a:bodyPr>
          <a:lstStyle/>
          <a:p>
            <a:r>
              <a:rPr lang="en-US" sz="2000" b="1" dirty="0"/>
              <a:t>Livia A. Rahall, </a:t>
            </a:r>
            <a:r>
              <a:rPr lang="en-US" dirty="0"/>
              <a:t>92 of Ellwood City, PA formerly of Bellevue, passed away on Thursday, December 28, 2017</a:t>
            </a:r>
          </a:p>
        </p:txBody>
      </p:sp>
      <p:sp>
        <p:nvSpPr>
          <p:cNvPr id="6" name="Title 1"/>
          <p:cNvSpPr>
            <a:spLocks noGrp="1"/>
          </p:cNvSpPr>
          <p:nvPr>
            <p:ph type="title"/>
          </p:nvPr>
        </p:nvSpPr>
        <p:spPr>
          <a:xfrm>
            <a:off x="0" y="0"/>
            <a:ext cx="9144000" cy="1143000"/>
          </a:xfrm>
        </p:spPr>
        <p:txBody>
          <a:bodyPr/>
          <a:lstStyle/>
          <a:p>
            <a:r>
              <a:rPr lang="en-US" sz="3800" b="1" cap="small" dirty="0"/>
              <a:t>Obituaries</a:t>
            </a:r>
          </a:p>
        </p:txBody>
      </p:sp>
      <p:pic>
        <p:nvPicPr>
          <p:cNvPr id="7" name="Picture 6" descr="Julienne M. Newe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7096" y="3418395"/>
            <a:ext cx="1943100" cy="2578100"/>
          </a:xfrm>
          <a:prstGeom prst="rect">
            <a:avLst/>
          </a:prstGeom>
        </p:spPr>
      </p:pic>
      <p:sp>
        <p:nvSpPr>
          <p:cNvPr id="9" name="TextBox 8"/>
          <p:cNvSpPr txBox="1"/>
          <p:nvPr/>
        </p:nvSpPr>
        <p:spPr>
          <a:xfrm>
            <a:off x="674557" y="4332158"/>
            <a:ext cx="4766872" cy="1508105"/>
          </a:xfrm>
          <a:prstGeom prst="rect">
            <a:avLst/>
          </a:prstGeom>
          <a:noFill/>
        </p:spPr>
        <p:txBody>
          <a:bodyPr wrap="square" rtlCol="0">
            <a:spAutoFit/>
          </a:bodyPr>
          <a:lstStyle/>
          <a:p>
            <a:r>
              <a:rPr lang="en-US" sz="2000" b="1" dirty="0"/>
              <a:t>Julienne M. Newey</a:t>
            </a:r>
            <a:r>
              <a:rPr lang="en-US" dirty="0"/>
              <a:t> passed away peacefully on Wednesday, June 6, 2018, at Hospice in Jacksonville, Florida.  Julienne was born on February 5th in Beckley, West Virginia, to Nick Rahall and Daley </a:t>
            </a:r>
            <a:r>
              <a:rPr lang="en-US" dirty="0" err="1"/>
              <a:t>Fackuri</a:t>
            </a:r>
            <a:r>
              <a:rPr lang="en-US" dirty="0"/>
              <a:t> Rahall.</a:t>
            </a:r>
          </a:p>
        </p:txBody>
      </p:sp>
      <p:sp>
        <p:nvSpPr>
          <p:cNvPr id="10" name="Rectangle 9"/>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Tree>
    <p:extLst>
      <p:ext uri="{BB962C8B-B14F-4D97-AF65-F5344CB8AC3E}">
        <p14:creationId xmlns:p14="http://schemas.microsoft.com/office/powerpoint/2010/main" val="1906929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anette Bassett Bash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305" y="1349940"/>
            <a:ext cx="1778000" cy="2692400"/>
          </a:xfrm>
          <a:prstGeom prst="rect">
            <a:avLst/>
          </a:prstGeom>
          <a:effectLst>
            <a:glow rad="101600">
              <a:schemeClr val="accent4">
                <a:lumMod val="75000"/>
                <a:alpha val="75000"/>
              </a:schemeClr>
            </a:glow>
          </a:effectLst>
        </p:spPr>
      </p:pic>
      <p:sp>
        <p:nvSpPr>
          <p:cNvPr id="4" name="Rectangle 3"/>
          <p:cNvSpPr/>
          <p:nvPr/>
        </p:nvSpPr>
        <p:spPr>
          <a:xfrm>
            <a:off x="2983041" y="1854422"/>
            <a:ext cx="5351489" cy="1508105"/>
          </a:xfrm>
          <a:prstGeom prst="rect">
            <a:avLst/>
          </a:prstGeom>
        </p:spPr>
        <p:txBody>
          <a:bodyPr wrap="square">
            <a:spAutoFit/>
          </a:bodyPr>
          <a:lstStyle/>
          <a:p>
            <a:r>
              <a:rPr lang="en-US" sz="2000" b="1" dirty="0"/>
              <a:t>Jeanette Bassett Basham</a:t>
            </a:r>
            <a:r>
              <a:rPr lang="en-US" dirty="0"/>
              <a:t>, 84, of Huntington WV died peacefully on Monday, June 11, 2018.  Jeanette was born on July 21, 1933, the daughter of the late </a:t>
            </a:r>
            <a:r>
              <a:rPr lang="en-US" dirty="0" err="1"/>
              <a:t>Kallel</a:t>
            </a:r>
            <a:r>
              <a:rPr lang="en-US" dirty="0"/>
              <a:t> and Emily Bassett. She was preceded in death by her sister, Elaine Bassett </a:t>
            </a:r>
            <a:r>
              <a:rPr lang="en-US" dirty="0" err="1"/>
              <a:t>Rahal</a:t>
            </a:r>
            <a:r>
              <a:rPr lang="en-US" dirty="0"/>
              <a:t>. </a:t>
            </a:r>
          </a:p>
        </p:txBody>
      </p:sp>
      <p:sp>
        <p:nvSpPr>
          <p:cNvPr id="6" name="Title 1"/>
          <p:cNvSpPr>
            <a:spLocks noGrp="1"/>
          </p:cNvSpPr>
          <p:nvPr>
            <p:ph type="title"/>
          </p:nvPr>
        </p:nvSpPr>
        <p:spPr>
          <a:xfrm>
            <a:off x="0" y="0"/>
            <a:ext cx="9144000" cy="1143000"/>
          </a:xfrm>
        </p:spPr>
        <p:txBody>
          <a:bodyPr/>
          <a:lstStyle/>
          <a:p>
            <a:r>
              <a:rPr lang="en-US" sz="3800" b="1" cap="small" dirty="0"/>
              <a:t>Obituaries</a:t>
            </a:r>
          </a:p>
        </p:txBody>
      </p:sp>
      <p:pic>
        <p:nvPicPr>
          <p:cNvPr id="7" name="Picture 6" descr="Beverly A. Kerbaw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024" y="3706858"/>
            <a:ext cx="2552700" cy="2552700"/>
          </a:xfrm>
          <a:prstGeom prst="rect">
            <a:avLst/>
          </a:prstGeom>
          <a:effectLst>
            <a:glow rad="101600">
              <a:schemeClr val="accent2">
                <a:lumMod val="75000"/>
                <a:alpha val="75000"/>
              </a:schemeClr>
            </a:glow>
          </a:effectLst>
        </p:spPr>
      </p:pic>
      <p:sp>
        <p:nvSpPr>
          <p:cNvPr id="8" name="TextBox 7"/>
          <p:cNvSpPr txBox="1"/>
          <p:nvPr/>
        </p:nvSpPr>
        <p:spPr>
          <a:xfrm>
            <a:off x="644577" y="4535396"/>
            <a:ext cx="4332158" cy="1231106"/>
          </a:xfrm>
          <a:prstGeom prst="rect">
            <a:avLst/>
          </a:prstGeom>
          <a:noFill/>
        </p:spPr>
        <p:txBody>
          <a:bodyPr wrap="square" rtlCol="0">
            <a:spAutoFit/>
          </a:bodyPr>
          <a:lstStyle/>
          <a:p>
            <a:r>
              <a:rPr lang="en-US" sz="2000" b="1" dirty="0"/>
              <a:t>Beverly A. </a:t>
            </a:r>
            <a:r>
              <a:rPr lang="en-US" sz="2000" b="1" dirty="0" err="1"/>
              <a:t>Kerbawy</a:t>
            </a:r>
            <a:r>
              <a:rPr lang="en-US" dirty="0"/>
              <a:t>, age 82 of Allen, formerly of Blissfield and </a:t>
            </a:r>
            <a:r>
              <a:rPr lang="en-US" dirty="0" err="1"/>
              <a:t>Moshierville</a:t>
            </a:r>
            <a:r>
              <a:rPr lang="en-US" dirty="0"/>
              <a:t> passed away Saturday, August 18, 2018, at Hillsdale County Medical Care Facility.</a:t>
            </a:r>
          </a:p>
        </p:txBody>
      </p:sp>
      <p:sp>
        <p:nvSpPr>
          <p:cNvPr id="9" name="Rectangle 8"/>
          <p:cNvSpPr/>
          <p:nvPr/>
        </p:nvSpPr>
        <p:spPr>
          <a:xfrm>
            <a:off x="-170768" y="6259558"/>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Tree>
    <p:extLst>
      <p:ext uri="{BB962C8B-B14F-4D97-AF65-F5344CB8AC3E}">
        <p14:creationId xmlns:p14="http://schemas.microsoft.com/office/powerpoint/2010/main" val="3665899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315" y="1730541"/>
            <a:ext cx="7633366" cy="923330"/>
          </a:xfrm>
          <a:prstGeom prst="rect">
            <a:avLst/>
          </a:prstGeom>
        </p:spPr>
        <p:txBody>
          <a:bodyPr wrap="square">
            <a:spAutoFit/>
          </a:bodyPr>
          <a:lstStyle/>
          <a:p>
            <a:r>
              <a:rPr lang="en-US" dirty="0"/>
              <a:t>On Saturday, March 3, 2018, with many family and friends present, Raymond Abraham celebrated his 90th birthday at the </a:t>
            </a:r>
            <a:r>
              <a:rPr lang="en-US" dirty="0" err="1"/>
              <a:t>Guyan</a:t>
            </a:r>
            <a:r>
              <a:rPr lang="en-US" dirty="0"/>
              <a:t> Golf &amp; Country Club in Huntington, WV. Happy Birthday Ray!</a:t>
            </a:r>
          </a:p>
        </p:txBody>
      </p:sp>
      <p:sp>
        <p:nvSpPr>
          <p:cNvPr id="3" name="Rectangle 2"/>
          <p:cNvSpPr/>
          <p:nvPr/>
        </p:nvSpPr>
        <p:spPr>
          <a:xfrm>
            <a:off x="0" y="369182"/>
            <a:ext cx="9144000" cy="1323439"/>
          </a:xfrm>
          <a:prstGeom prst="rect">
            <a:avLst/>
          </a:prstGeom>
        </p:spPr>
        <p:txBody>
          <a:bodyPr wrap="square">
            <a:spAutoFit/>
          </a:bodyPr>
          <a:lstStyle/>
          <a:p>
            <a:pPr algn="ctr"/>
            <a:r>
              <a:rPr lang="en-US" sz="4000" b="1" dirty="0"/>
              <a:t>Raymond Abraham Celebrates </a:t>
            </a:r>
          </a:p>
          <a:p>
            <a:pPr algn="ctr"/>
            <a:r>
              <a:rPr lang="en-US" sz="4000" b="1" dirty="0"/>
              <a:t>His 90</a:t>
            </a:r>
            <a:r>
              <a:rPr lang="en-US" sz="4000" b="1" baseline="30000" dirty="0"/>
              <a:t>th</a:t>
            </a:r>
            <a:r>
              <a:rPr lang="en-US" sz="4000" b="1" dirty="0"/>
              <a:t> Birthday!</a:t>
            </a:r>
            <a:endParaRPr lang="en-US" sz="4000" dirty="0"/>
          </a:p>
        </p:txBody>
      </p:sp>
      <p:pic>
        <p:nvPicPr>
          <p:cNvPr id="4" name="Picture 3" descr="Grandpa 9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1099" y="2925355"/>
            <a:ext cx="5123324" cy="3840987"/>
          </a:xfrm>
          <a:prstGeom prst="rect">
            <a:avLst/>
          </a:prstGeom>
          <a:effectLst>
            <a:glow rad="101600">
              <a:schemeClr val="tx2">
                <a:lumMod val="75000"/>
                <a:alpha val="75000"/>
              </a:schemeClr>
            </a:glow>
          </a:effectLst>
        </p:spPr>
      </p:pic>
      <p:pic>
        <p:nvPicPr>
          <p:cNvPr id="5" name="Picture 4" descr="Grandpa Screenshot invi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982" y="2925355"/>
            <a:ext cx="2754321" cy="3840987"/>
          </a:xfrm>
          <a:prstGeom prst="rect">
            <a:avLst/>
          </a:prstGeom>
          <a:effectLst>
            <a:glow rad="101600">
              <a:schemeClr val="accent5">
                <a:alpha val="75000"/>
              </a:schemeClr>
            </a:glow>
          </a:effectLst>
        </p:spPr>
      </p:pic>
    </p:spTree>
    <p:extLst>
      <p:ext uri="{BB962C8B-B14F-4D97-AF65-F5344CB8AC3E}">
        <p14:creationId xmlns:p14="http://schemas.microsoft.com/office/powerpoint/2010/main" val="3627003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8-30 at 6.20.3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210" y="1699972"/>
            <a:ext cx="4363790" cy="3130292"/>
          </a:xfrm>
          <a:prstGeom prst="rect">
            <a:avLst/>
          </a:prstGeom>
        </p:spPr>
      </p:pic>
      <p:pic>
        <p:nvPicPr>
          <p:cNvPr id="3" name="Picture 2" descr="Screen Shot 2018-08-30 at 6.2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699972"/>
            <a:ext cx="4489180" cy="3130293"/>
          </a:xfrm>
          <a:prstGeom prst="rect">
            <a:avLst/>
          </a:prstGeom>
        </p:spPr>
      </p:pic>
      <p:sp>
        <p:nvSpPr>
          <p:cNvPr id="4" name="Rectangle 3"/>
          <p:cNvSpPr/>
          <p:nvPr/>
        </p:nvSpPr>
        <p:spPr>
          <a:xfrm>
            <a:off x="0" y="435310"/>
            <a:ext cx="9144000" cy="954107"/>
          </a:xfrm>
          <a:prstGeom prst="rect">
            <a:avLst/>
          </a:prstGeom>
        </p:spPr>
        <p:txBody>
          <a:bodyPr wrap="square">
            <a:spAutoFit/>
          </a:bodyPr>
          <a:lstStyle/>
          <a:p>
            <a:pPr algn="ctr"/>
            <a:r>
              <a:rPr lang="en-US" sz="2800" b="1" dirty="0"/>
              <a:t>The Great-Grandchildren of the Jeanette </a:t>
            </a:r>
            <a:r>
              <a:rPr lang="en-US" sz="2800" b="1" dirty="0" err="1"/>
              <a:t>Cantees</a:t>
            </a:r>
            <a:r>
              <a:rPr lang="en-US" sz="2800" b="1" dirty="0"/>
              <a:t> McCoy (92) Clan have been very busy this year!!</a:t>
            </a:r>
            <a:endParaRPr lang="en-US" sz="2800" dirty="0"/>
          </a:p>
        </p:txBody>
      </p:sp>
      <p:sp>
        <p:nvSpPr>
          <p:cNvPr id="5" name="TextBox 4"/>
          <p:cNvSpPr txBox="1"/>
          <p:nvPr/>
        </p:nvSpPr>
        <p:spPr>
          <a:xfrm>
            <a:off x="-125034" y="5451373"/>
            <a:ext cx="9186214" cy="769441"/>
          </a:xfrm>
          <a:prstGeom prst="rect">
            <a:avLst/>
          </a:prstGeom>
          <a:noFill/>
        </p:spPr>
        <p:txBody>
          <a:bodyPr wrap="square" rtlCol="0">
            <a:spAutoFit/>
          </a:bodyPr>
          <a:lstStyle/>
          <a:p>
            <a:pPr algn="ctr"/>
            <a:r>
              <a:rPr lang="en-US" sz="2200" i="1" dirty="0"/>
              <a:t>From L to R: Cade Slater, Cassidy Slater, Dustin McCoy, </a:t>
            </a:r>
            <a:r>
              <a:rPr lang="en-US" sz="2200" i="1" dirty="0" err="1"/>
              <a:t>Ryesen</a:t>
            </a:r>
            <a:r>
              <a:rPr lang="en-US" sz="2200" i="1" dirty="0"/>
              <a:t> </a:t>
            </a:r>
            <a:r>
              <a:rPr lang="en-US" sz="2200" i="1" dirty="0" err="1"/>
              <a:t>Lillee</a:t>
            </a:r>
            <a:r>
              <a:rPr lang="en-US" sz="2200" i="1" dirty="0"/>
              <a:t> McCoy, Megan Slater, Grant Slater, Lincoln Payne (3), Jett Wilson (1)  </a:t>
            </a:r>
          </a:p>
        </p:txBody>
      </p:sp>
    </p:spTree>
    <p:extLst>
      <p:ext uri="{BB962C8B-B14F-4D97-AF65-F5344CB8AC3E}">
        <p14:creationId xmlns:p14="http://schemas.microsoft.com/office/powerpoint/2010/main" val="130156834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4" Type="http://schemas.openxmlformats.org/officeDocument/2006/relationships/image" Target="../media/image4.jpeg"/></Relationships>
</file>

<file path=ppt/theme/theme1.xml><?xml version="1.0" encoding="utf-8"?>
<a:theme xmlns:a="http://schemas.openxmlformats.org/drawingml/2006/main" name="Venture">
  <a:themeElements>
    <a:clrScheme name="Venture">
      <a:dk1>
        <a:sysClr val="windowText" lastClr="000000"/>
      </a:dk1>
      <a:lt1>
        <a:sysClr val="window" lastClr="FFFFFF"/>
      </a:lt1>
      <a:dk2>
        <a:srgbClr val="738450"/>
      </a:dk2>
      <a:lt2>
        <a:srgbClr val="E8E9D1"/>
      </a:lt2>
      <a:accent1>
        <a:srgbClr val="9EB060"/>
      </a:accent1>
      <a:accent2>
        <a:srgbClr val="D09A08"/>
      </a:accent2>
      <a:accent3>
        <a:srgbClr val="F2EC86"/>
      </a:accent3>
      <a:accent4>
        <a:srgbClr val="824F1C"/>
      </a:accent4>
      <a:accent5>
        <a:srgbClr val="511818"/>
      </a:accent5>
      <a:accent6>
        <a:srgbClr val="553876"/>
      </a:accent6>
      <a:hlink>
        <a:srgbClr val="929547"/>
      </a:hlink>
      <a:folHlink>
        <a:srgbClr val="56633C"/>
      </a:folHlink>
    </a:clrScheme>
    <a:fontScheme name="Venture">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Venture.thmx</Template>
  <TotalTime>48560</TotalTime>
  <Words>676</Words>
  <Application>Microsoft Macintosh PowerPoint</Application>
  <PresentationFormat>On-screen Show (4:3)</PresentationFormat>
  <Paragraphs>52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Calisto MT</vt:lpstr>
      <vt:lpstr>Wingdings</vt:lpstr>
      <vt:lpstr>Venture</vt:lpstr>
      <vt:lpstr> Kfeirian Announcements</vt:lpstr>
      <vt:lpstr>PowerPoint Presentation</vt:lpstr>
      <vt:lpstr>PowerPoint Presentation</vt:lpstr>
      <vt:lpstr>Abe Saad Recognized in the Herald Dispatch for his love for history. Judicial system propelled his path to becoming a successful attorney.</vt:lpstr>
      <vt:lpstr>PowerPoint Presentation</vt:lpstr>
      <vt:lpstr>Graduations</vt:lpstr>
      <vt:lpstr>Obituaries</vt:lpstr>
      <vt:lpstr>Obituaries</vt:lpstr>
      <vt:lpstr>Obituaries</vt:lpstr>
      <vt:lpstr>Obituaries</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Kfeirian Announcements</dc:title>
  <dc:creator>Kristi Thomas</dc:creator>
  <cp:lastModifiedBy>Denise Russell</cp:lastModifiedBy>
  <cp:revision>35</cp:revision>
  <dcterms:created xsi:type="dcterms:W3CDTF">2018-08-30T19:02:02Z</dcterms:created>
  <dcterms:modified xsi:type="dcterms:W3CDTF">2019-08-08T01:16:52Z</dcterms:modified>
</cp:coreProperties>
</file>